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72" r:id="rId3"/>
    <p:sldId id="273" r:id="rId4"/>
    <p:sldId id="274" r:id="rId5"/>
    <p:sldId id="275" r:id="rId6"/>
    <p:sldId id="283" r:id="rId7"/>
    <p:sldId id="284" r:id="rId8"/>
    <p:sldId id="276" r:id="rId9"/>
    <p:sldId id="277" r:id="rId10"/>
    <p:sldId id="278" r:id="rId11"/>
    <p:sldId id="285" r:id="rId12"/>
    <p:sldId id="282" r:id="rId13"/>
    <p:sldId id="279" r:id="rId14"/>
    <p:sldId id="280" r:id="rId15"/>
    <p:sldId id="28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1" clrIdx="0">
    <p:extLst>
      <p:ext uri="{19B8F6BF-5375-455C-9EA6-DF929625EA0E}">
        <p15:presenceInfo xmlns:p15="http://schemas.microsoft.com/office/powerpoint/2012/main"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p:cViewPr varScale="1">
        <p:scale>
          <a:sx n="83" d="100"/>
          <a:sy n="83" d="100"/>
        </p:scale>
        <p:origin x="1565"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6/15/2022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6/15/2022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E224D2-BA95-4C6F-9BF8-1FB3DB9EAF78}" type="slidenum">
              <a:rPr lang="en-US" smtClean="0"/>
              <a:t>9</a:t>
            </a:fld>
            <a:endParaRPr lang="en-US"/>
          </a:p>
        </p:txBody>
      </p:sp>
    </p:spTree>
    <p:extLst>
      <p:ext uri="{BB962C8B-B14F-4D97-AF65-F5344CB8AC3E}">
        <p14:creationId xmlns:p14="http://schemas.microsoft.com/office/powerpoint/2010/main" val="790580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a:t>Part 5</a:t>
            </a:r>
            <a:r>
              <a:rPr lang="en-US" baseline="0" dirty="0"/>
              <a:t> </a:t>
            </a:r>
            <a:r>
              <a:rPr lang="en-US" dirty="0"/>
              <a:t>Lecture 1</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6/15/2022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6/15/2022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6/15/2022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6/15/2022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pPr lvl="0"/>
            <a:r>
              <a:rPr lang="en-US" dirty="0"/>
              <a:t>Part 5:  Civil Rights and Civil Liberties</a:t>
            </a:r>
          </a:p>
          <a:p>
            <a:pPr lvl="1"/>
            <a:r>
              <a:rPr lang="en-US" dirty="0"/>
              <a:t>Lecture 1:  Application of the Bill of Rights to the States</a:t>
            </a:r>
          </a:p>
          <a:p>
            <a:pPr lvl="1"/>
            <a:endParaRPr lang="en-US" dirty="0"/>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Slaughter-House Cases </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Holding: The Privileges or Immunities Clause of the Fourteenth Amendment cannot be used to apply the Bill of Rights to the states.</a:t>
            </a:r>
          </a:p>
          <a:p>
            <a:r>
              <a:rPr lang="en-US" dirty="0"/>
              <a:t>The Court said that the Privileges or Immunities Clause was not meant to protect individuals from state government actions and was not meant to be a basis for federal courts to invalidate state laws.</a:t>
            </a:r>
          </a:p>
          <a:p>
            <a:pPr lvl="1"/>
            <a:r>
              <a:rPr lang="en-US" dirty="0"/>
              <a:t>“[S]</a:t>
            </a:r>
            <a:r>
              <a:rPr lang="en-US" dirty="0" err="1"/>
              <a:t>uch</a:t>
            </a:r>
            <a:r>
              <a:rPr lang="en-US" dirty="0"/>
              <a:t> a construction . . . would constitute this court a perpetual censor upon all legislation of the States, on the civil rights of their own citizens, with authority to nullify such as it did not approve as consistent with those rights, as they existed at the time of the adoption of this amendment. . . . We are convinced that no such results were intended by [] Congress . . . nor by the legislatures of the States which ratified them.” (CB 511)</a:t>
            </a:r>
          </a:p>
        </p:txBody>
      </p:sp>
    </p:spTree>
    <p:extLst>
      <p:ext uri="{BB962C8B-B14F-4D97-AF65-F5344CB8AC3E}">
        <p14:creationId xmlns:p14="http://schemas.microsoft.com/office/powerpoint/2010/main" val="3918840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Slaughter-House Cases </a:t>
            </a:r>
          </a:p>
        </p:txBody>
      </p:sp>
      <p:sp>
        <p:nvSpPr>
          <p:cNvPr id="3" name="Content Placeholder 2"/>
          <p:cNvSpPr>
            <a:spLocks noGrp="1"/>
          </p:cNvSpPr>
          <p:nvPr>
            <p:ph idx="1"/>
          </p:nvPr>
        </p:nvSpPr>
        <p:spPr>
          <a:xfrm>
            <a:off x="457200" y="1417638"/>
            <a:ext cx="8229600" cy="4906962"/>
          </a:xfrm>
        </p:spPr>
        <p:txBody>
          <a:bodyPr>
            <a:normAutofit fontScale="85000" lnSpcReduction="20000"/>
          </a:bodyPr>
          <a:lstStyle/>
          <a:p>
            <a:r>
              <a:rPr lang="en-US" sz="2700" dirty="0"/>
              <a:t>The Clause was instead intended simply to protect “the right of the citizen . . . to come to the seat of the government to assert any claim he may have upon that government, to transact any business he may have with it, to seek its protections, to share its offices, to engage in administering its functions. He has the right of free access to its seaports . . . and courts of justice in the several States . . . [and] to demand the care and protection of the Federal government.” (CB 512</a:t>
            </a:r>
            <a:r>
              <a:rPr lang="en-US" dirty="0"/>
              <a:t>)</a:t>
            </a:r>
          </a:p>
          <a:p>
            <a:pPr lvl="1"/>
            <a:r>
              <a:rPr lang="en-US" sz="2500" dirty="0"/>
              <a:t>However, all of these rights were protected under the Constitution before the Privileges or Immunities Clause was adopted, effectively rendering the Clause a nullity.</a:t>
            </a:r>
          </a:p>
          <a:p>
            <a:pPr lvl="2">
              <a:buFont typeface="Courier New" panose="02070309020205020404" pitchFamily="49" charset="0"/>
              <a:buChar char="o"/>
            </a:pPr>
            <a:r>
              <a:rPr lang="en-US" dirty="0"/>
              <a:t>The Dissent noted that “[i]f [the privileges and immunities clause] only refers, as held by the majority of the court . . . to such privileges and immunities as were before its adoption specially designated in the Constitution or necessarily implied as belonging to citizens of the United States, it was a vain and idle enactment, which accomplished nothing.” (CB 513)</a:t>
            </a:r>
          </a:p>
        </p:txBody>
      </p:sp>
    </p:spTree>
    <p:extLst>
      <p:ext uri="{BB962C8B-B14F-4D97-AF65-F5344CB8AC3E}">
        <p14:creationId xmlns:p14="http://schemas.microsoft.com/office/powerpoint/2010/main" val="2490370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Due Process Clause and Incorporation</a:t>
            </a:r>
          </a:p>
        </p:txBody>
      </p:sp>
      <p:sp>
        <p:nvSpPr>
          <p:cNvPr id="3" name="Content Placeholder 2"/>
          <p:cNvSpPr>
            <a:spLocks noGrp="1"/>
          </p:cNvSpPr>
          <p:nvPr>
            <p:ph idx="1"/>
          </p:nvPr>
        </p:nvSpPr>
        <p:spPr/>
        <p:txBody>
          <a:bodyPr>
            <a:normAutofit fontScale="77500" lnSpcReduction="20000"/>
          </a:bodyPr>
          <a:lstStyle/>
          <a:p>
            <a:r>
              <a:rPr lang="en-US" dirty="0"/>
              <a:t>Because of the </a:t>
            </a:r>
            <a:r>
              <a:rPr lang="en-US" i="1" dirty="0"/>
              <a:t>Slaughter-House Cases, </a:t>
            </a:r>
            <a:r>
              <a:rPr lang="en-US" dirty="0"/>
              <a:t>the application of the Bill of Rights to the states could not be through the Privileges or Immunities Clause. </a:t>
            </a:r>
          </a:p>
          <a:p>
            <a:r>
              <a:rPr lang="en-US" dirty="0"/>
              <a:t>An alternative approach could be to find that at least some of the Bill of Rights provisions are incorporated as part of the liberty protected from state interference by the Due Process Clause of the Fourteenth Amendment.</a:t>
            </a:r>
          </a:p>
          <a:p>
            <a:pPr lvl="1"/>
            <a:r>
              <a:rPr lang="en-US" dirty="0"/>
              <a:t>“[N]or shall any State deprive any person of life, liberty, or property, without due process of law.”</a:t>
            </a:r>
          </a:p>
          <a:p>
            <a:r>
              <a:rPr lang="en-US" dirty="0"/>
              <a:t>Some argued for total incorporation that would find all of the Bill of Rights provisions included in the Due Process Clause, while others believe that only some of the Bill of Rights were sufficiently fundamental to apply to state and local governments.</a:t>
            </a:r>
          </a:p>
        </p:txBody>
      </p:sp>
    </p:spTree>
    <p:extLst>
      <p:ext uri="{BB962C8B-B14F-4D97-AF65-F5344CB8AC3E}">
        <p14:creationId xmlns:p14="http://schemas.microsoft.com/office/powerpoint/2010/main" val="962897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Duncan v. Louisiana </a:t>
            </a:r>
            <a:r>
              <a:rPr lang="en-US" dirty="0"/>
              <a:t>(1968)</a:t>
            </a:r>
          </a:p>
        </p:txBody>
      </p:sp>
      <p:sp>
        <p:nvSpPr>
          <p:cNvPr id="3" name="Content Placeholder 2"/>
          <p:cNvSpPr>
            <a:spLocks noGrp="1"/>
          </p:cNvSpPr>
          <p:nvPr>
            <p:ph idx="1"/>
          </p:nvPr>
        </p:nvSpPr>
        <p:spPr/>
        <p:txBody>
          <a:bodyPr>
            <a:normAutofit lnSpcReduction="10000"/>
          </a:bodyPr>
          <a:lstStyle/>
          <a:p>
            <a:pPr marL="0" indent="0">
              <a:buNone/>
            </a:pPr>
            <a:r>
              <a:rPr lang="en-US" dirty="0"/>
              <a:t>Background</a:t>
            </a:r>
          </a:p>
          <a:p>
            <a:r>
              <a:rPr lang="en-US" dirty="0"/>
              <a:t>Duncan was charged with battery and the trial court denied his request for a trial by jury.</a:t>
            </a:r>
          </a:p>
          <a:p>
            <a:r>
              <a:rPr lang="en-US" dirty="0"/>
              <a:t>He was found guilty, and sought review in the Louisiana Supreme Court, claiming the state’s denial of trial by jury was a violation of the U.S. Constitution. The Supreme Court of Louisiana denied review. </a:t>
            </a:r>
            <a:br>
              <a:rPr lang="en-US" dirty="0"/>
            </a:br>
            <a:endParaRPr lang="en-US" dirty="0"/>
          </a:p>
        </p:txBody>
      </p:sp>
    </p:spTree>
    <p:extLst>
      <p:ext uri="{BB962C8B-B14F-4D97-AF65-F5344CB8AC3E}">
        <p14:creationId xmlns:p14="http://schemas.microsoft.com/office/powerpoint/2010/main" val="2871008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Duncan v. Louisiana </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Issue: Is the right to trial by jury incorporated under the Due Process Clause of the Fourteenth Amendment? </a:t>
            </a:r>
          </a:p>
          <a:p>
            <a:pPr marL="0" indent="0">
              <a:buNone/>
            </a:pPr>
            <a:endParaRPr lang="en-US" dirty="0"/>
          </a:p>
          <a:p>
            <a:pPr marL="0" indent="0">
              <a:buNone/>
            </a:pPr>
            <a:r>
              <a:rPr lang="en-US" dirty="0"/>
              <a:t>Holding: Since the right of a trial by jury is fundamental to justice, it is incorporated under the Due Process Clause of the Fourteenth Amendment.</a:t>
            </a:r>
          </a:p>
          <a:p>
            <a:r>
              <a:rPr lang="en-US" dirty="0"/>
              <a:t>The Court articulated that a right would be found to be incorporated if it is: </a:t>
            </a:r>
          </a:p>
          <a:p>
            <a:pPr marL="914400" lvl="1" indent="-514350">
              <a:buFont typeface="+mj-lt"/>
              <a:buAutoNum type="arabicPeriod"/>
            </a:pPr>
            <a:r>
              <a:rPr lang="en-US" dirty="0"/>
              <a:t>Among those fundamental principles of liberty and justice which lie at the base of all our civil and political institutions</a:t>
            </a:r>
          </a:p>
          <a:p>
            <a:pPr marL="914400" lvl="1" indent="-514350">
              <a:buFont typeface="+mj-lt"/>
              <a:buAutoNum type="arabicPeriod"/>
            </a:pPr>
            <a:r>
              <a:rPr lang="en-US" dirty="0"/>
              <a:t>Basic in our system of jurisprudence, or </a:t>
            </a:r>
          </a:p>
          <a:p>
            <a:pPr marL="914400" lvl="1" indent="-514350">
              <a:buFont typeface="+mj-lt"/>
              <a:buAutoNum type="arabicPeriod"/>
            </a:pPr>
            <a:r>
              <a:rPr lang="en-US" dirty="0"/>
              <a:t>A fundamental right that is to a fair trial.</a:t>
            </a:r>
          </a:p>
          <a:p>
            <a:endParaRPr lang="en-US" dirty="0"/>
          </a:p>
        </p:txBody>
      </p:sp>
    </p:spTree>
    <p:extLst>
      <p:ext uri="{BB962C8B-B14F-4D97-AF65-F5344CB8AC3E}">
        <p14:creationId xmlns:p14="http://schemas.microsoft.com/office/powerpoint/2010/main" val="1820871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Incorporation after </a:t>
            </a:r>
            <a:r>
              <a:rPr lang="en-US" i="1" dirty="0"/>
              <a:t>Duncan</a:t>
            </a:r>
          </a:p>
        </p:txBody>
      </p:sp>
      <p:sp>
        <p:nvSpPr>
          <p:cNvPr id="3" name="Content Placeholder 2"/>
          <p:cNvSpPr>
            <a:spLocks noGrp="1"/>
          </p:cNvSpPr>
          <p:nvPr>
            <p:ph idx="1"/>
          </p:nvPr>
        </p:nvSpPr>
        <p:spPr>
          <a:xfrm>
            <a:off x="457200" y="1600200"/>
            <a:ext cx="8229600" cy="4800600"/>
          </a:xfrm>
        </p:spPr>
        <p:txBody>
          <a:bodyPr>
            <a:normAutofit fontScale="62500" lnSpcReduction="20000"/>
          </a:bodyPr>
          <a:lstStyle/>
          <a:p>
            <a:r>
              <a:rPr lang="en-US" dirty="0"/>
              <a:t>In various cases, the Court has applied the </a:t>
            </a:r>
            <a:r>
              <a:rPr lang="en-US" i="1" dirty="0"/>
              <a:t>Duncan</a:t>
            </a:r>
            <a:r>
              <a:rPr lang="en-US" dirty="0"/>
              <a:t> test to hold that the following provisions of the Bill of Rights are incorporated under the Due Process Clause.</a:t>
            </a:r>
          </a:p>
          <a:p>
            <a:pPr marL="0" indent="0">
              <a:buNone/>
            </a:pPr>
            <a:endParaRPr lang="en-US" sz="1600" dirty="0"/>
          </a:p>
          <a:p>
            <a:pPr marL="914400" lvl="1" indent="-514350">
              <a:buFont typeface="+mj-lt"/>
              <a:buAutoNum type="arabicPeriod"/>
            </a:pPr>
            <a:r>
              <a:rPr lang="en-US" dirty="0"/>
              <a:t>The First Amendment's establishment clause, free exercise clause, and protections of freedom of speech, press, assembly, and petition.</a:t>
            </a:r>
          </a:p>
          <a:p>
            <a:pPr marL="914400" lvl="1" indent="-514350">
              <a:buFont typeface="+mj-lt"/>
              <a:buAutoNum type="arabicPeriod"/>
            </a:pPr>
            <a:r>
              <a:rPr lang="en-US" dirty="0"/>
              <a:t>The Second Amendment’s right to bear arms.</a:t>
            </a:r>
          </a:p>
          <a:p>
            <a:pPr marL="914400" lvl="1" indent="-514350">
              <a:buFont typeface="+mj-lt"/>
              <a:buAutoNum type="arabicPeriod"/>
            </a:pPr>
            <a:r>
              <a:rPr lang="en-US" dirty="0"/>
              <a:t>The Fourth Amendment’s protection against unreasonable search and seizures, the requirement for a warrant based on probable cause, and the exclusionary rule.</a:t>
            </a:r>
          </a:p>
          <a:p>
            <a:pPr marL="914400" lvl="1" indent="-514350">
              <a:buFont typeface="+mj-lt"/>
              <a:buAutoNum type="arabicPeriod"/>
            </a:pPr>
            <a:r>
              <a:rPr lang="en-US" dirty="0"/>
              <a:t>The Fifth Amendment’s prohibition of double jeopardy, protection against self-incrimination, and the takings clause.</a:t>
            </a:r>
          </a:p>
          <a:p>
            <a:pPr marL="914400" lvl="1" indent="-514350">
              <a:buFont typeface="+mj-lt"/>
              <a:buAutoNum type="arabicPeriod"/>
            </a:pPr>
            <a:r>
              <a:rPr lang="en-US" dirty="0"/>
              <a:t>The Sixth Amendment’s requirements for a speedy and public trial by an impartial jury, right to notice of the charges, the chance to confront adverse witnesses, to have compulsory process to obtain favorable witnesses, and to have assistance of counsel if the sentence involves possible imprisonment</a:t>
            </a:r>
          </a:p>
          <a:p>
            <a:pPr marL="914400" lvl="1" indent="-514350">
              <a:buFont typeface="+mj-lt"/>
              <a:buAutoNum type="arabicPeriod"/>
            </a:pPr>
            <a:r>
              <a:rPr lang="en-US" dirty="0"/>
              <a:t>The Eighth Amendment’s prohibitions against excessive bail, cruel and unusual punishment, and excessive fines.</a:t>
            </a:r>
          </a:p>
        </p:txBody>
      </p:sp>
    </p:spTree>
    <p:extLst>
      <p:ext uri="{BB962C8B-B14F-4D97-AF65-F5344CB8AC3E}">
        <p14:creationId xmlns:p14="http://schemas.microsoft.com/office/powerpoint/2010/main" val="928041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Bill of Rights</a:t>
            </a:r>
          </a:p>
        </p:txBody>
      </p:sp>
      <p:sp>
        <p:nvSpPr>
          <p:cNvPr id="3" name="Content Placeholder 2"/>
          <p:cNvSpPr>
            <a:spLocks noGrp="1"/>
          </p:cNvSpPr>
          <p:nvPr>
            <p:ph idx="1"/>
          </p:nvPr>
        </p:nvSpPr>
        <p:spPr>
          <a:xfrm>
            <a:off x="457200" y="1417638"/>
            <a:ext cx="8229600" cy="4983162"/>
          </a:xfrm>
        </p:spPr>
        <p:txBody>
          <a:bodyPr>
            <a:normAutofit fontScale="77500" lnSpcReduction="20000"/>
          </a:bodyPr>
          <a:lstStyle/>
          <a:p>
            <a:pPr marL="514350" indent="-457200"/>
            <a:r>
              <a:rPr lang="en-US" dirty="0"/>
              <a:t>The Bill of Rights is the first ten amendments to the Constitution. </a:t>
            </a:r>
          </a:p>
          <a:p>
            <a:pPr marL="914400" lvl="1" indent="-457200"/>
            <a:r>
              <a:rPr lang="en-US" dirty="0"/>
              <a:t>The first eight amendments detail protection of individual rights such as freedom of speech and criminal procedure protections. </a:t>
            </a:r>
          </a:p>
          <a:p>
            <a:pPr marL="914400" lvl="1" indent="-457200"/>
            <a:r>
              <a:rPr lang="en-US" dirty="0"/>
              <a:t>The Ninth Amendment provides that “[t]he enumeration in the Constitution, of certain rights, shall not be construed to deny or disparage others retained by the people. </a:t>
            </a:r>
          </a:p>
          <a:p>
            <a:pPr marL="914400" lvl="1" indent="-457200"/>
            <a:r>
              <a:rPr lang="en-US" dirty="0"/>
              <a:t>The Tenth Amendment provides that “[t]he powers not delegated to the United States by the Constitution, nor prohibited by it to the States, are reserved to the States respectively, or to the people.</a:t>
            </a:r>
          </a:p>
          <a:p>
            <a:pPr marL="914400" lvl="1" indent="-457200"/>
            <a:endParaRPr lang="en-US" sz="1300" dirty="0"/>
          </a:p>
          <a:p>
            <a:pPr marL="514350" indent="-457200"/>
            <a:r>
              <a:rPr lang="en-US" dirty="0"/>
              <a:t>Soon after the ratification of the Bill of Rights, the issue arose as to whether it applies to state and local governments or only the federal government. </a:t>
            </a:r>
          </a:p>
        </p:txBody>
      </p:sp>
    </p:spTree>
    <p:extLst>
      <p:ext uri="{BB962C8B-B14F-4D97-AF65-F5344CB8AC3E}">
        <p14:creationId xmlns:p14="http://schemas.microsoft.com/office/powerpoint/2010/main" val="4004322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Barron v. Mayor &amp; City Council of Baltimore </a:t>
            </a:r>
            <a:r>
              <a:rPr lang="en-US" dirty="0"/>
              <a:t>(1833)</a:t>
            </a:r>
          </a:p>
        </p:txBody>
      </p:sp>
      <p:sp>
        <p:nvSpPr>
          <p:cNvPr id="3" name="Content Placeholder 2"/>
          <p:cNvSpPr>
            <a:spLocks noGrp="1"/>
          </p:cNvSpPr>
          <p:nvPr>
            <p:ph idx="1"/>
          </p:nvPr>
        </p:nvSpPr>
        <p:spPr/>
        <p:txBody>
          <a:bodyPr>
            <a:normAutofit lnSpcReduction="10000"/>
          </a:bodyPr>
          <a:lstStyle/>
          <a:p>
            <a:pPr marL="0" indent="0">
              <a:buNone/>
            </a:pPr>
            <a:r>
              <a:rPr lang="en-US" dirty="0"/>
              <a:t>Background: </a:t>
            </a:r>
          </a:p>
          <a:p>
            <a:r>
              <a:rPr lang="en-US" dirty="0"/>
              <a:t>Barron owned and operated a wharf in the city of Baltimore. He brought suit against the Mayor and City Council of Baltimore, alleging that the City had ruined his wharf by diverting streams and making the water too shallow for boats. </a:t>
            </a:r>
          </a:p>
          <a:p>
            <a:r>
              <a:rPr lang="en-US" dirty="0"/>
              <a:t>Barron sued for damages, seeking to invoke the Takings Clause of the Fifth Amendment.</a:t>
            </a:r>
          </a:p>
        </p:txBody>
      </p:sp>
    </p:spTree>
    <p:extLst>
      <p:ext uri="{BB962C8B-B14F-4D97-AF65-F5344CB8AC3E}">
        <p14:creationId xmlns:p14="http://schemas.microsoft.com/office/powerpoint/2010/main" val="863231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Barron v. Mayor &amp; City Council of Baltimore </a:t>
            </a:r>
          </a:p>
        </p:txBody>
      </p:sp>
      <p:sp>
        <p:nvSpPr>
          <p:cNvPr id="3" name="Content Placeholder 2"/>
          <p:cNvSpPr>
            <a:spLocks noGrp="1"/>
          </p:cNvSpPr>
          <p:nvPr>
            <p:ph idx="1"/>
          </p:nvPr>
        </p:nvSpPr>
        <p:spPr/>
        <p:txBody>
          <a:bodyPr>
            <a:normAutofit fontScale="92500"/>
          </a:bodyPr>
          <a:lstStyle/>
          <a:p>
            <a:pPr marL="0" indent="0">
              <a:buNone/>
            </a:pPr>
            <a:r>
              <a:rPr lang="en-US" dirty="0"/>
              <a:t>Issue: Does the takings clause of the Fifth Amendment apply to the city?</a:t>
            </a:r>
          </a:p>
          <a:p>
            <a:pPr marL="914400" lvl="1" indent="-514350">
              <a:buFont typeface="Arial" panose="020B0604020202020204" pitchFamily="34" charset="0"/>
              <a:buChar char="•"/>
            </a:pPr>
            <a:r>
              <a:rPr lang="en-US" dirty="0"/>
              <a:t>On the one hand, there is no clear or express language that indicates that the Bill of Rights apply to state and local conduct. </a:t>
            </a:r>
          </a:p>
          <a:p>
            <a:pPr marL="914400" lvl="1" indent="-514350">
              <a:buFont typeface="Arial" panose="020B0604020202020204" pitchFamily="34" charset="0"/>
              <a:buChar char="•"/>
            </a:pPr>
            <a:r>
              <a:rPr lang="en-US" dirty="0"/>
              <a:t>However, the difference in language between some of the amendments could be interpreted that at least some should apply to states.</a:t>
            </a:r>
          </a:p>
          <a:p>
            <a:pPr lvl="2">
              <a:buFont typeface="Calibri" panose="020F0502020204030204" pitchFamily="34" charset="0"/>
              <a:buChar char="⁻"/>
            </a:pPr>
            <a:r>
              <a:rPr lang="en-US" dirty="0"/>
              <a:t>The Fifth Amendment begins: “</a:t>
            </a:r>
            <a:r>
              <a:rPr lang="en-US" b="1" dirty="0"/>
              <a:t>No person </a:t>
            </a:r>
            <a:r>
              <a:rPr lang="en-US" dirty="0"/>
              <a:t>shall” </a:t>
            </a:r>
          </a:p>
          <a:p>
            <a:pPr lvl="2">
              <a:buFont typeface="Calibri" panose="020F0502020204030204" pitchFamily="34" charset="0"/>
              <a:buChar char="⁻"/>
            </a:pPr>
            <a:r>
              <a:rPr lang="en-US" dirty="0"/>
              <a:t>The First Amendment, in contrast, begins: “</a:t>
            </a:r>
            <a:r>
              <a:rPr lang="en-US" b="1" dirty="0"/>
              <a:t>Congress</a:t>
            </a:r>
            <a:r>
              <a:rPr lang="en-US" dirty="0"/>
              <a:t> shall” </a:t>
            </a:r>
          </a:p>
        </p:txBody>
      </p:sp>
    </p:spTree>
    <p:extLst>
      <p:ext uri="{BB962C8B-B14F-4D97-AF65-F5344CB8AC3E}">
        <p14:creationId xmlns:p14="http://schemas.microsoft.com/office/powerpoint/2010/main" val="2831936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Barron v. Mayor &amp; City Council of Baltimore </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Holding: The Bill of Rights is intended solely as a limit on the exercise of power by the federal government, and is not applicable to the legislation of the states.</a:t>
            </a:r>
          </a:p>
          <a:p>
            <a:pPr marL="0" indent="0">
              <a:buNone/>
            </a:pPr>
            <a:endParaRPr lang="en-US" sz="1300" dirty="0"/>
          </a:p>
          <a:p>
            <a:r>
              <a:rPr lang="en-US" dirty="0"/>
              <a:t>The Court said that “[t]he constitution was ordained and established by the people of the United States for themselves, for their own government, and not for the government of the individual states.” (CB 505)</a:t>
            </a:r>
          </a:p>
          <a:p>
            <a:r>
              <a:rPr lang="en-US" dirty="0"/>
              <a:t>The Court also expressly rejected the textual argument regarding the difference in language among some of the amendments.</a:t>
            </a:r>
          </a:p>
          <a:p>
            <a:pPr lvl="1"/>
            <a:r>
              <a:rPr lang="en-US" dirty="0"/>
              <a:t>“These amendments contain no expression indicating an intention to apply them to the state governments.” (CB 506)</a:t>
            </a:r>
          </a:p>
        </p:txBody>
      </p:sp>
    </p:spTree>
    <p:extLst>
      <p:ext uri="{BB962C8B-B14F-4D97-AF65-F5344CB8AC3E}">
        <p14:creationId xmlns:p14="http://schemas.microsoft.com/office/powerpoint/2010/main" val="3951681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Barron v. Mayor &amp; City Council of Baltimore </a:t>
            </a:r>
          </a:p>
        </p:txBody>
      </p:sp>
      <p:sp>
        <p:nvSpPr>
          <p:cNvPr id="3" name="Content Placeholder 2"/>
          <p:cNvSpPr>
            <a:spLocks noGrp="1"/>
          </p:cNvSpPr>
          <p:nvPr>
            <p:ph idx="1"/>
          </p:nvPr>
        </p:nvSpPr>
        <p:spPr/>
        <p:txBody>
          <a:bodyPr>
            <a:normAutofit lnSpcReduction="10000"/>
          </a:bodyPr>
          <a:lstStyle/>
          <a:p>
            <a:r>
              <a:rPr lang="en-US" dirty="0"/>
              <a:t>Finally, the Court addressed the concern that if the Bill of Rights applies only to the federal government, then the state and local governments would be free to infringe even the most precious liberties.</a:t>
            </a:r>
          </a:p>
          <a:p>
            <a:pPr lvl="1"/>
            <a:r>
              <a:rPr lang="en-US" dirty="0"/>
              <a:t>“Each state established a constitution for itself, and in that constitution, provided such limitations and restrictions on the power of its particular government . . . as their own wisdom suggested.” (CB 505)</a:t>
            </a:r>
          </a:p>
          <a:p>
            <a:endParaRPr lang="en-US" dirty="0"/>
          </a:p>
        </p:txBody>
      </p:sp>
    </p:spTree>
    <p:extLst>
      <p:ext uri="{BB962C8B-B14F-4D97-AF65-F5344CB8AC3E}">
        <p14:creationId xmlns:p14="http://schemas.microsoft.com/office/powerpoint/2010/main" val="2726271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Privileges or Immunities Clause</a:t>
            </a:r>
          </a:p>
        </p:txBody>
      </p:sp>
      <p:sp>
        <p:nvSpPr>
          <p:cNvPr id="3" name="Content Placeholder 2"/>
          <p:cNvSpPr>
            <a:spLocks noGrp="1"/>
          </p:cNvSpPr>
          <p:nvPr>
            <p:ph idx="1"/>
          </p:nvPr>
        </p:nvSpPr>
        <p:spPr/>
        <p:txBody>
          <a:bodyPr/>
          <a:lstStyle/>
          <a:p>
            <a:r>
              <a:rPr lang="en-US" dirty="0"/>
              <a:t>The Privileges or Immunities Clause of the Fourteenth Amendment, which was adopted after the </a:t>
            </a:r>
            <a:r>
              <a:rPr lang="en-US" i="1" dirty="0"/>
              <a:t>Barron</a:t>
            </a:r>
            <a:r>
              <a:rPr lang="en-US" dirty="0"/>
              <a:t> case, says that “No State shall make or enforce any law which shall abridge the privileges or immunities of the citizens of the United States.” </a:t>
            </a:r>
          </a:p>
          <a:p>
            <a:r>
              <a:rPr lang="en-US" dirty="0"/>
              <a:t>Can this provision be read to apply the Bill of Rights to the states?</a:t>
            </a:r>
          </a:p>
        </p:txBody>
      </p:sp>
    </p:spTree>
    <p:extLst>
      <p:ext uri="{BB962C8B-B14F-4D97-AF65-F5344CB8AC3E}">
        <p14:creationId xmlns:p14="http://schemas.microsoft.com/office/powerpoint/2010/main" val="3316298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i="1" dirty="0"/>
              <a:t>Slaughter-House Cases </a:t>
            </a:r>
            <a:r>
              <a:rPr lang="en-US" dirty="0"/>
              <a:t>(1872)</a:t>
            </a:r>
          </a:p>
        </p:txBody>
      </p:sp>
      <p:sp>
        <p:nvSpPr>
          <p:cNvPr id="3" name="Content Placeholder 2"/>
          <p:cNvSpPr>
            <a:spLocks noGrp="1"/>
          </p:cNvSpPr>
          <p:nvPr>
            <p:ph idx="1"/>
          </p:nvPr>
        </p:nvSpPr>
        <p:spPr>
          <a:xfrm>
            <a:off x="457200" y="1447800"/>
            <a:ext cx="8229600" cy="4876800"/>
          </a:xfrm>
        </p:spPr>
        <p:txBody>
          <a:bodyPr>
            <a:normAutofit fontScale="85000" lnSpcReduction="20000"/>
          </a:bodyPr>
          <a:lstStyle/>
          <a:p>
            <a:pPr marL="0" indent="0">
              <a:buNone/>
            </a:pPr>
            <a:r>
              <a:rPr lang="en-US" dirty="0"/>
              <a:t>Background:</a:t>
            </a:r>
          </a:p>
          <a:p>
            <a:r>
              <a:rPr lang="en-US" dirty="0"/>
              <a:t>Seeing a huge surplus of cattle, the Louisiana legislature gave a monopoly in the slaughterhouse business to the Crescent City Livestock Landing and Slaughter-House Company. </a:t>
            </a:r>
          </a:p>
          <a:p>
            <a:r>
              <a:rPr lang="en-US" dirty="0"/>
              <a:t>Several butchers brought suit challenging the grant of the monopoly. They argued that the state law impermissibly violated their right to practice their trade. </a:t>
            </a:r>
          </a:p>
          <a:p>
            <a:pPr lvl="1"/>
            <a:r>
              <a:rPr lang="en-US" dirty="0"/>
              <a:t>They asserted that the monopoly was unconstitutional because it created involuntary servitude, deprived them of their property without due process of law, denied them equal protection of the laws, and abridged their privileges or immunities as citizens. </a:t>
            </a:r>
          </a:p>
          <a:p>
            <a:pPr marL="0" indent="0">
              <a:buNone/>
            </a:pPr>
            <a:endParaRPr lang="en-US" dirty="0"/>
          </a:p>
        </p:txBody>
      </p:sp>
    </p:spTree>
    <p:extLst>
      <p:ext uri="{BB962C8B-B14F-4D97-AF65-F5344CB8AC3E}">
        <p14:creationId xmlns:p14="http://schemas.microsoft.com/office/powerpoint/2010/main" val="2363276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1304"/>
            <a:ext cx="8229600" cy="1143000"/>
          </a:xfrm>
        </p:spPr>
        <p:txBody>
          <a:bodyPr/>
          <a:lstStyle/>
          <a:p>
            <a:r>
              <a:rPr lang="en-US" i="1" dirty="0"/>
              <a:t>Slaughter-House Cases </a:t>
            </a:r>
          </a:p>
        </p:txBody>
      </p:sp>
      <p:sp>
        <p:nvSpPr>
          <p:cNvPr id="3" name="Content Placeholder 2"/>
          <p:cNvSpPr>
            <a:spLocks noGrp="1"/>
          </p:cNvSpPr>
          <p:nvPr>
            <p:ph idx="1"/>
          </p:nvPr>
        </p:nvSpPr>
        <p:spPr>
          <a:xfrm>
            <a:off x="457200" y="1447800"/>
            <a:ext cx="8229600" cy="4876800"/>
          </a:xfrm>
        </p:spPr>
        <p:txBody>
          <a:bodyPr>
            <a:normAutofit fontScale="70000" lnSpcReduction="20000"/>
          </a:bodyPr>
          <a:lstStyle/>
          <a:p>
            <a:pPr marL="0" indent="0">
              <a:buNone/>
            </a:pPr>
            <a:r>
              <a:rPr lang="en-US" dirty="0"/>
              <a:t>Issue: Does the statute authorizing a monopoly abridge the privileges or immunities of citizens of the United States in violation of the Fourteenth Amendment?</a:t>
            </a:r>
          </a:p>
          <a:p>
            <a:pPr marL="0" indent="0">
              <a:buNone/>
            </a:pPr>
            <a:endParaRPr lang="en-US" sz="1300" dirty="0"/>
          </a:p>
          <a:p>
            <a:pPr marL="457200" indent="-457200"/>
            <a:r>
              <a:rPr lang="en-US" dirty="0"/>
              <a:t>As to the plaintiffs’ other claims regarding involuntary servitude, equal protection, and due process, the Court gave them scant attention. </a:t>
            </a:r>
          </a:p>
          <a:p>
            <a:pPr marL="857250" lvl="1" indent="-457200"/>
            <a:r>
              <a:rPr lang="en-US" dirty="0"/>
              <a:t>The Court said that the Thirteenth and Fourteenth Amendments  were established for the purpose of invalidating laws that discriminated against blacks. Although these amendments could possibly extend to persons other than blacks, the Court said that fair construction of these amendments must be narrowly construed in view of that purpose and solely to achieve that limited goal.</a:t>
            </a:r>
          </a:p>
          <a:p>
            <a:pPr marL="857250" lvl="1" indent="-457200"/>
            <a:r>
              <a:rPr lang="en-US" dirty="0"/>
              <a:t>Except for the court’s ruling regarding the Privileges or Immunities Clause, all of the other restrictive interpretations of the Fourteenth Amendment in the </a:t>
            </a:r>
            <a:r>
              <a:rPr lang="en-US" i="1" dirty="0"/>
              <a:t>Slaughter-House Cases </a:t>
            </a:r>
            <a:r>
              <a:rPr lang="en-US" dirty="0"/>
              <a:t>were subsequently overruled.</a:t>
            </a:r>
          </a:p>
        </p:txBody>
      </p:sp>
    </p:spTree>
    <p:extLst>
      <p:ext uri="{BB962C8B-B14F-4D97-AF65-F5344CB8AC3E}">
        <p14:creationId xmlns:p14="http://schemas.microsoft.com/office/powerpoint/2010/main" val="5453580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4980</TotalTime>
  <Words>1691</Words>
  <Application>Microsoft Office PowerPoint</Application>
  <PresentationFormat>On-screen Show (4:3)</PresentationFormat>
  <Paragraphs>78</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Courier New</vt:lpstr>
      <vt:lpstr>Office Theme</vt:lpstr>
      <vt:lpstr>Constitutional Law</vt:lpstr>
      <vt:lpstr>Bill of Rights</vt:lpstr>
      <vt:lpstr>Barron v. Mayor &amp; City Council of Baltimore (1833)</vt:lpstr>
      <vt:lpstr>Barron v. Mayor &amp; City Council of Baltimore </vt:lpstr>
      <vt:lpstr>Barron v. Mayor &amp; City Council of Baltimore </vt:lpstr>
      <vt:lpstr>Barron v. Mayor &amp; City Council of Baltimore </vt:lpstr>
      <vt:lpstr>Privileges or Immunities Clause</vt:lpstr>
      <vt:lpstr>Slaughter-House Cases (1872)</vt:lpstr>
      <vt:lpstr>Slaughter-House Cases </vt:lpstr>
      <vt:lpstr>Slaughter-House Cases </vt:lpstr>
      <vt:lpstr>Slaughter-House Cases </vt:lpstr>
      <vt:lpstr>Due Process Clause and Incorporation</vt:lpstr>
      <vt:lpstr>Duncan v. Louisiana (1968)</vt:lpstr>
      <vt:lpstr>Duncan v. Louisiana </vt:lpstr>
      <vt:lpstr>Incorporation after Duncan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14</cp:revision>
  <dcterms:created xsi:type="dcterms:W3CDTF">2014-06-13T07:23:28Z</dcterms:created>
  <dcterms:modified xsi:type="dcterms:W3CDTF">2022-06-15T14:01:05Z</dcterms:modified>
</cp:coreProperties>
</file>